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4" r:id="rId1"/>
  </p:sldMasterIdLst>
  <p:sldIdLst>
    <p:sldId id="265" r:id="rId2"/>
    <p:sldId id="260" r:id="rId3"/>
    <p:sldId id="261" r:id="rId4"/>
    <p:sldId id="263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82D3-B939-534E-9451-5D06169BB22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B673-444C-BD4D-B231-6EDDE1051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Routine Practices that Improve Grant-Writing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Regularly read the top journals in your field</a:t>
            </a:r>
          </a:p>
          <a:p>
            <a:pPr lvl="1"/>
            <a:r>
              <a:rPr lang="en-US" dirty="0" smtClean="0"/>
              <a:t>“Like” these journals on </a:t>
            </a:r>
            <a:r>
              <a:rPr lang="en-US" dirty="0" err="1" smtClean="0"/>
              <a:t>Facebook</a:t>
            </a:r>
            <a:r>
              <a:rPr lang="en-US" dirty="0" smtClean="0"/>
              <a:t> to keep up with the academic conversations going on</a:t>
            </a:r>
          </a:p>
          <a:p>
            <a:pPr lvl="1"/>
            <a:r>
              <a:rPr lang="en-US" dirty="0" smtClean="0"/>
              <a:t>Read yearly reviews of research trends </a:t>
            </a:r>
          </a:p>
          <a:p>
            <a:pPr lvl="2"/>
            <a:r>
              <a:rPr lang="en-US" dirty="0" smtClean="0"/>
              <a:t>i.e. American Anthropologist’s “The Year 2012 in Cultural Anthropology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Follow funding agencies on Twitter or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They often post advice on applying for their grants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Treat all writing that you do for your classes as opportunities for refining research questions &amp; getting </a:t>
            </a:r>
            <a:r>
              <a:rPr lang="en-US" dirty="0" smtClean="0"/>
              <a:t>feedback</a:t>
            </a:r>
          </a:p>
          <a:p>
            <a:endParaRPr lang="en-US" dirty="0" smtClean="0"/>
          </a:p>
          <a:p>
            <a:r>
              <a:rPr lang="en-US" dirty="0" smtClean="0"/>
              <a:t>Read other successful proposals and analyze their structure</a:t>
            </a:r>
          </a:p>
          <a:p>
            <a:pPr lvl="1"/>
            <a:r>
              <a:rPr lang="en-US" dirty="0" smtClean="0"/>
              <a:t>How do they set up a puzzle? How do they make it interesting? How do they build the narrative around their research questions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Gather &amp; Organize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Look for funding sources for all stages of graduate school </a:t>
            </a:r>
          </a:p>
          <a:p>
            <a:pPr lvl="1"/>
            <a:r>
              <a:rPr lang="en-US" dirty="0" smtClean="0"/>
              <a:t>i.e. pre-candidacy, fieldwork, dissertation writing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Identify all possible funding agencies and make a calendar with deadlines</a:t>
            </a:r>
          </a:p>
          <a:p>
            <a:pPr lvl="1"/>
            <a:r>
              <a:rPr lang="en-US" dirty="0" smtClean="0"/>
              <a:t>Note if you need transcripts, language exams, etc.</a:t>
            </a:r>
          </a:p>
          <a:p>
            <a:pPr lvl="1"/>
            <a:r>
              <a:rPr lang="en-US" dirty="0" smtClean="0"/>
              <a:t>Note earlier campus deadlines for Fulbright deadlines</a:t>
            </a:r>
          </a:p>
          <a:p>
            <a:pPr lvl="1"/>
            <a:r>
              <a:rPr lang="en-US" dirty="0" smtClean="0"/>
              <a:t>Some grants may have two grant-awarding deadlines (NSF)</a:t>
            </a:r>
          </a:p>
          <a:p>
            <a:pPr lvl="1"/>
            <a:r>
              <a:rPr lang="en-US" dirty="0" smtClean="0"/>
              <a:t>Plan for IRB deadlines</a:t>
            </a:r>
          </a:p>
          <a:p>
            <a:endParaRPr lang="en-US" dirty="0" smtClean="0"/>
          </a:p>
          <a:p>
            <a:r>
              <a:rPr lang="en-US" dirty="0" smtClean="0"/>
              <a:t>Share this calendar with your committee members and set up deadlines with them for submitting drafts.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11-11 at 7.34.1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3621"/>
            <a:ext cx="8959360" cy="528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Good Practices </a:t>
            </a:r>
            <a:br>
              <a:rPr lang="en-US" sz="3400" dirty="0" smtClean="0"/>
            </a:br>
            <a:r>
              <a:rPr lang="en-US" sz="3400" dirty="0" smtClean="0"/>
              <a:t>for Working with Advisors/Committees 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14009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Recommendation letters</a:t>
            </a:r>
          </a:p>
          <a:p>
            <a:pPr lvl="1"/>
            <a:r>
              <a:rPr lang="en-US" sz="2378" dirty="0" smtClean="0"/>
              <a:t>Ask for letters one month in advance when possible</a:t>
            </a:r>
          </a:p>
          <a:p>
            <a:pPr lvl="1"/>
            <a:r>
              <a:rPr lang="en-US" sz="2378" dirty="0" smtClean="0"/>
              <a:t>Ask if recommenders would like reminder emails</a:t>
            </a:r>
          </a:p>
          <a:p>
            <a:pPr lvl="1"/>
            <a:r>
              <a:rPr lang="en-US" sz="2378" dirty="0" smtClean="0"/>
              <a:t>Offer to provide drafts when you request letters</a:t>
            </a:r>
          </a:p>
          <a:p>
            <a:endParaRPr lang="en-US" dirty="0" smtClean="0"/>
          </a:p>
          <a:p>
            <a:r>
              <a:rPr lang="en-US" dirty="0" smtClean="0"/>
              <a:t>Sending drafts</a:t>
            </a:r>
          </a:p>
          <a:p>
            <a:pPr lvl="1"/>
            <a:r>
              <a:rPr lang="en-US" sz="2400" dirty="0" smtClean="0"/>
              <a:t>Use descriptive email subject headings </a:t>
            </a:r>
          </a:p>
          <a:p>
            <a:pPr lvl="2"/>
            <a:r>
              <a:rPr lang="en-US" sz="2000" dirty="0" smtClean="0"/>
              <a:t>e.g. Ashley NSF Draft 11.13</a:t>
            </a:r>
          </a:p>
          <a:p>
            <a:pPr lvl="1"/>
            <a:r>
              <a:rPr lang="en-US" sz="2400" dirty="0" smtClean="0"/>
              <a:t>Name the document with your last name, the name of the grant, and the date</a:t>
            </a:r>
          </a:p>
          <a:p>
            <a:pPr lvl="1"/>
            <a:r>
              <a:rPr lang="en-US" sz="2400" dirty="0" smtClean="0"/>
              <a:t>Put the date of your draft in the header of the document</a:t>
            </a:r>
          </a:p>
          <a:p>
            <a:pPr lvl="1"/>
            <a:r>
              <a:rPr lang="en-US" sz="2400" dirty="0" smtClean="0"/>
              <a:t>Acknowledge receipt of feedback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Fulbright-Hays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Address the country-specific question: </a:t>
            </a:r>
          </a:p>
          <a:p>
            <a:pPr lvl="2"/>
            <a:r>
              <a:rPr lang="en-US" sz="2200" dirty="0" smtClean="0"/>
              <a:t>Why is studying this question in this place significant?</a:t>
            </a:r>
            <a:r>
              <a:rPr lang="en-US" sz="2200" dirty="0" smtClean="0"/>
              <a:t> </a:t>
            </a:r>
          </a:p>
          <a:p>
            <a:pPr lvl="1"/>
            <a:r>
              <a:rPr lang="en-US" sz="2600" dirty="0" smtClean="0"/>
              <a:t>You must hit every point</a:t>
            </a:r>
          </a:p>
          <a:p>
            <a:pPr lvl="2"/>
            <a:r>
              <a:rPr lang="en-US" sz="2200" dirty="0" smtClean="0"/>
              <a:t>They score you numerically and you must </a:t>
            </a:r>
            <a:r>
              <a:rPr lang="en-US" sz="2200" dirty="0" smtClean="0"/>
              <a:t>explicitly address everything that they ask for </a:t>
            </a:r>
            <a:endParaRPr lang="en-US" sz="2200" dirty="0" smtClean="0"/>
          </a:p>
          <a:p>
            <a:r>
              <a:rPr lang="en-US" sz="2400" dirty="0" smtClean="0"/>
              <a:t>Narrative </a:t>
            </a:r>
            <a:endParaRPr lang="en-US" sz="2400" dirty="0" smtClean="0"/>
          </a:p>
          <a:p>
            <a:pPr lvl="1"/>
            <a:r>
              <a:rPr lang="en-US" sz="2400" dirty="0" smtClean="0"/>
              <a:t>Statement of the Research </a:t>
            </a:r>
            <a:r>
              <a:rPr lang="en-US" sz="2400" dirty="0" smtClean="0"/>
              <a:t>Problem, Theoretical </a:t>
            </a:r>
            <a:r>
              <a:rPr lang="en-US" sz="2400" dirty="0" smtClean="0"/>
              <a:t>Framework &amp; </a:t>
            </a:r>
            <a:r>
              <a:rPr lang="en-US" sz="2400" dirty="0" smtClean="0"/>
              <a:t>Significance, Methodology </a:t>
            </a:r>
            <a:r>
              <a:rPr lang="en-US" sz="2400" dirty="0" smtClean="0"/>
              <a:t>&amp; Research </a:t>
            </a:r>
            <a:r>
              <a:rPr lang="en-US" sz="2400" dirty="0" smtClean="0"/>
              <a:t>Plan, Preliminary Research, Dissemination </a:t>
            </a:r>
            <a:r>
              <a:rPr lang="en-US" sz="2400" dirty="0" smtClean="0"/>
              <a:t>of Findings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NSF Dissertation Improvement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49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Key: </a:t>
            </a:r>
            <a:endParaRPr lang="en-US" dirty="0" smtClean="0"/>
          </a:p>
          <a:p>
            <a:pPr lvl="1"/>
            <a:r>
              <a:rPr lang="en-US" dirty="0" smtClean="0"/>
              <a:t>3x3 strategy: 3 questions, 3 literatures, 3 primary methods </a:t>
            </a:r>
            <a:r>
              <a:rPr lang="en-US" dirty="0" smtClean="0"/>
              <a:t>components – ALL explicitly connected </a:t>
            </a:r>
          </a:p>
          <a:p>
            <a:pPr lvl="1"/>
            <a:r>
              <a:rPr lang="en-US" dirty="0" smtClean="0"/>
              <a:t>Methodology </a:t>
            </a:r>
            <a:r>
              <a:rPr lang="en-US" dirty="0" smtClean="0"/>
              <a:t>must be carefully described and should clearly respond to research </a:t>
            </a:r>
            <a:r>
              <a:rPr lang="en-US" dirty="0" smtClean="0"/>
              <a:t>objectives</a:t>
            </a:r>
            <a:endParaRPr lang="en-US" dirty="0" smtClean="0"/>
          </a:p>
          <a:p>
            <a:pPr lvl="2"/>
            <a:r>
              <a:rPr lang="en-US" dirty="0" smtClean="0"/>
              <a:t>Your reader should not only be able to imagine what you will be doing every day, but </a:t>
            </a:r>
            <a:r>
              <a:rPr lang="en-US" u="sng" dirty="0" smtClean="0"/>
              <a:t>why </a:t>
            </a:r>
            <a:r>
              <a:rPr lang="en-US" dirty="0" smtClean="0"/>
              <a:t>you will be doing it (what will you be listening for?</a:t>
            </a:r>
            <a:endParaRPr lang="en-US" dirty="0" smtClean="0"/>
          </a:p>
          <a:p>
            <a:pPr lvl="2"/>
            <a:r>
              <a:rPr lang="en-US" dirty="0" smtClean="0"/>
              <a:t>Who </a:t>
            </a:r>
            <a:r>
              <a:rPr lang="en-US" dirty="0" smtClean="0"/>
              <a:t>are you interviewing and why? What are you looking to learn? How would you know you have learned it? What will you be listening for?</a:t>
            </a:r>
          </a:p>
          <a:p>
            <a:endParaRPr lang="en-US" dirty="0" smtClean="0"/>
          </a:p>
          <a:p>
            <a:r>
              <a:rPr lang="en-US" dirty="0" smtClean="0"/>
              <a:t>Narrative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Statement of the Research </a:t>
            </a:r>
            <a:r>
              <a:rPr lang="en-US" dirty="0" smtClean="0"/>
              <a:t>Problem, Review </a:t>
            </a:r>
            <a:r>
              <a:rPr lang="en-US" dirty="0" smtClean="0"/>
              <a:t>of the </a:t>
            </a:r>
            <a:r>
              <a:rPr lang="en-US" dirty="0" smtClean="0"/>
              <a:t>Literature, Research Objectives, Preliminary Studies, </a:t>
            </a:r>
            <a:r>
              <a:rPr lang="en-US" b="1" dirty="0" smtClean="0"/>
              <a:t>Research Design, Data </a:t>
            </a:r>
            <a:r>
              <a:rPr lang="en-US" b="1" dirty="0" smtClean="0"/>
              <a:t>Management &amp; </a:t>
            </a:r>
            <a:r>
              <a:rPr lang="en-US" b="1" dirty="0" smtClean="0"/>
              <a:t>Analysis</a:t>
            </a:r>
            <a:r>
              <a:rPr lang="en-US" dirty="0" smtClean="0"/>
              <a:t>, Significance </a:t>
            </a:r>
            <a:r>
              <a:rPr lang="en-US" dirty="0" smtClean="0"/>
              <a:t>(Intellectual Merit &amp;Broader Impact)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479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Routine Practices that Improve Grant-Writing</vt:lpstr>
      <vt:lpstr>Gather &amp; Organize Information</vt:lpstr>
      <vt:lpstr>Slide 3</vt:lpstr>
      <vt:lpstr>Good Practices  for Working with Advisors/Committees </vt:lpstr>
      <vt:lpstr>Fulbright-Hays</vt:lpstr>
      <vt:lpstr>NSF Dissertation Improvement Grants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Gather &amp; Organize Information</dc:title>
  <dc:creator>Jennifer Ashley</dc:creator>
  <cp:lastModifiedBy>Jennifer Ashley</cp:lastModifiedBy>
  <cp:revision>7</cp:revision>
  <dcterms:created xsi:type="dcterms:W3CDTF">2013-11-11T15:03:40Z</dcterms:created>
  <dcterms:modified xsi:type="dcterms:W3CDTF">2013-11-11T15:21:17Z</dcterms:modified>
</cp:coreProperties>
</file>